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269" r:id="rId3"/>
    <p:sldId id="267" r:id="rId4"/>
    <p:sldId id="278" r:id="rId5"/>
    <p:sldId id="277" r:id="rId6"/>
    <p:sldId id="272" r:id="rId7"/>
    <p:sldId id="279" r:id="rId8"/>
    <p:sldId id="273" r:id="rId9"/>
    <p:sldId id="274" r:id="rId10"/>
    <p:sldId id="275" r:id="rId11"/>
    <p:sldId id="265" r:id="rId12"/>
    <p:sldId id="264" r:id="rId1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822"/>
    <a:srgbClr val="BAD12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77246" autoAdjust="0"/>
  </p:normalViewPr>
  <p:slideViewPr>
    <p:cSldViewPr snapToGrid="0">
      <p:cViewPr varScale="1">
        <p:scale>
          <a:sx n="58" d="100"/>
          <a:sy n="58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512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9" y="0"/>
            <a:ext cx="3076575" cy="512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E04E6-25B7-47BF-A5AA-A9FA57408C99}" type="datetimeFigureOut">
              <a:rPr lang="de-DE" smtClean="0"/>
              <a:t>24.05.2014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930"/>
            <a:ext cx="3076575" cy="512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9" y="9721930"/>
            <a:ext cx="3076575" cy="512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92A02-9082-4783-8204-CEEFC8FAC0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202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ABDF6FB-4638-4CF4-AA2A-0787A13EABA8}" type="datetimeFigureOut">
              <a:rPr lang="de-DE"/>
              <a:pPr>
                <a:defRPr/>
              </a:pPr>
              <a:t>24.05.2014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4449104-17E9-4438-AA5B-69372CD361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364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79876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2360A7E-29BB-4998-9410-3AD9F1F6EB2D}" type="slidenum">
              <a:rPr lang="de-DE" smtClean="0"/>
              <a:pPr eaLnBrk="1" hangingPunct="1">
                <a:defRPr/>
              </a:pPr>
              <a:t>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7747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79876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2360A7E-29BB-4998-9410-3AD9F1F6EB2D}" type="slidenum">
              <a:rPr lang="de-DE" smtClean="0"/>
              <a:pPr eaLnBrk="1" hangingPunct="1">
                <a:defRPr/>
              </a:pPr>
              <a:t>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2617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79876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2360A7E-29BB-4998-9410-3AD9F1F6EB2D}" type="slidenum">
              <a:rPr lang="de-DE" smtClean="0"/>
              <a:pPr eaLnBrk="1" hangingPunct="1">
                <a:defRPr/>
              </a:pPr>
              <a:t>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4478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B8E946-38FB-4424-ABD9-6DABA5E8ECFE}" type="slidenum">
              <a:rPr lang="de-DE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pPr eaLnBrk="1" hangingPunct="1"/>
              <a:t>6</a:t>
            </a:fld>
            <a:endParaRPr lang="de-DE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wollen wir das ?</a:t>
            </a:r>
          </a:p>
          <a:p>
            <a:pPr eaLnBrk="1" hangingPunct="1">
              <a:spcBef>
                <a:spcPct val="0"/>
              </a:spcBef>
            </a:pPr>
            <a:r>
              <a:rPr lang="de-DE" smtClean="0"/>
              <a:t>Pause muss sein, soll bezahlt sein oder ¾ Std. bei Nachtschicht von Arbeitszeit abziehen</a:t>
            </a:r>
          </a:p>
          <a:p>
            <a:pPr eaLnBrk="1" hangingPunct="1">
              <a:spcBef>
                <a:spcPct val="0"/>
              </a:spcBef>
            </a:pPr>
            <a:endParaRPr lang="de-DE" smtClean="0"/>
          </a:p>
          <a:p>
            <a:pPr eaLnBrk="1" hangingPunct="1">
              <a:spcBef>
                <a:spcPct val="0"/>
              </a:spcBef>
            </a:pPr>
            <a:r>
              <a:rPr lang="de-DE" smtClean="0"/>
              <a:t>bezahlte Pause, wenn man am Arbeitsplatz bleibt.</a:t>
            </a:r>
          </a:p>
          <a:p>
            <a:pPr eaLnBrk="1" hangingPunct="1">
              <a:spcBef>
                <a:spcPct val="0"/>
              </a:spcBef>
            </a:pPr>
            <a:endParaRPr lang="de-DE" smtClean="0"/>
          </a:p>
          <a:p>
            <a:pPr eaLnBrk="1" hangingPunct="1">
              <a:spcBef>
                <a:spcPct val="0"/>
              </a:spcBef>
            </a:pPr>
            <a:r>
              <a:rPr lang="de-DE" smtClean="0"/>
              <a:t>zum Thema machen mit Mitbest. und Schutzbestimmungen</a:t>
            </a:r>
          </a:p>
        </p:txBody>
      </p:sp>
    </p:spTree>
    <p:extLst>
      <p:ext uri="{BB962C8B-B14F-4D97-AF65-F5344CB8AC3E}">
        <p14:creationId xmlns:p14="http://schemas.microsoft.com/office/powerpoint/2010/main" val="121592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79876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2360A7E-29BB-4998-9410-3AD9F1F6EB2D}" type="slidenum">
              <a:rPr lang="de-DE" smtClean="0"/>
              <a:pPr eaLnBrk="1" hangingPunct="1">
                <a:defRPr/>
              </a:pPr>
              <a:t>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5196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79876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2360A7E-29BB-4998-9410-3AD9F1F6EB2D}" type="slidenum">
              <a:rPr lang="de-DE" smtClean="0"/>
              <a:pPr eaLnBrk="1" hangingPunct="1">
                <a:defRPr/>
              </a:pPr>
              <a:t>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8471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79876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2360A7E-29BB-4998-9410-3AD9F1F6EB2D}" type="slidenum">
              <a:rPr lang="de-DE" smtClean="0"/>
              <a:pPr eaLnBrk="1" hangingPunct="1">
                <a:defRPr/>
              </a:pPr>
              <a:t>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1689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4269-AFFF-4DC9-BF76-C9A92773E9C2}" type="datetimeFigureOut">
              <a:rPr lang="de-DE"/>
              <a:pPr>
                <a:defRPr/>
              </a:pPr>
              <a:t>24.05.2014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BBD68-88B3-4425-A9DF-E5FA7E7EA4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90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73363-F61F-465F-8899-18FFB35E887E}" type="datetimeFigureOut">
              <a:rPr lang="de-DE"/>
              <a:pPr>
                <a:defRPr/>
              </a:pPr>
              <a:t>24.05.2014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8B69-BD55-47B2-8376-5BCD4834F2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78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6A23-B4E0-4D77-9AC7-393C69CC8C4F}" type="datetimeFigureOut">
              <a:rPr lang="de-DE"/>
              <a:pPr>
                <a:defRPr/>
              </a:pPr>
              <a:t>24.05.2014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0F6F-BBA1-47BA-B3B2-5ED0AC44D7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580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1BC9-E73E-4E3E-9B3A-DDF2603D9C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24.05.2014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24D3-F41E-4322-85D8-C4E530082CB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36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1BC9-E73E-4E3E-9B3A-DDF2603D9C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24.05.2014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24D3-F41E-4322-85D8-C4E530082CB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86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1BC9-E73E-4E3E-9B3A-DDF2603D9C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24.05.2014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24D3-F41E-4322-85D8-C4E530082CB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68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1BC9-E73E-4E3E-9B3A-DDF2603D9C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24.05.2014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24D3-F41E-4322-85D8-C4E530082CB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72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1BC9-E73E-4E3E-9B3A-DDF2603D9C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24.05.2014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24D3-F41E-4322-85D8-C4E530082CB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03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1BC9-E73E-4E3E-9B3A-DDF2603D9C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24.05.2014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24D3-F41E-4322-85D8-C4E530082CB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9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1BC9-E73E-4E3E-9B3A-DDF2603D9C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24.05.2014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24D3-F41E-4322-85D8-C4E530082CB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6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1BC9-E73E-4E3E-9B3A-DDF2603D9C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24.05.2014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24D3-F41E-4322-85D8-C4E530082CB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1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721BF-A931-401B-9BF7-44AB727D974C}" type="datetimeFigureOut">
              <a:rPr lang="de-DE"/>
              <a:pPr>
                <a:defRPr/>
              </a:pPr>
              <a:t>24.05.2014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7B91-7779-4A39-9BF2-09262762E7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73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1BC9-E73E-4E3E-9B3A-DDF2603D9C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24.05.2014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24D3-F41E-4322-85D8-C4E530082CB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19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1BC9-E73E-4E3E-9B3A-DDF2603D9C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24.05.2014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24D3-F41E-4322-85D8-C4E530082CB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9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1BC9-E73E-4E3E-9B3A-DDF2603D9C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24.05.2014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24D3-F41E-4322-85D8-C4E530082CB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0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5C08-F6E2-4CDB-B97A-2DE1CF28767B}" type="datetimeFigureOut">
              <a:rPr lang="de-DE"/>
              <a:pPr>
                <a:defRPr/>
              </a:pPr>
              <a:t>24.05.2014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7EA2-6713-4B7F-A2FE-C283079761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07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DC1E6-7EBC-4EC0-868F-CA67DF9153B5}" type="datetimeFigureOut">
              <a:rPr lang="de-DE"/>
              <a:pPr>
                <a:defRPr/>
              </a:pPr>
              <a:t>24.05.2014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6EB0-AD45-4273-9C2A-CC70A616E1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82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D1AFC-1FA0-41E6-8F3C-B1D857687847}" type="datetimeFigureOut">
              <a:rPr lang="de-DE"/>
              <a:pPr>
                <a:defRPr/>
              </a:pPr>
              <a:t>24.05.2014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A842-AABB-4CCB-932A-4601B8B8D2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70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716C-787F-4076-8FAA-492F8E5BD733}" type="datetimeFigureOut">
              <a:rPr lang="de-DE"/>
              <a:pPr>
                <a:defRPr/>
              </a:pPr>
              <a:t>24.05.2014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DA54-524F-49D6-884E-13B821A76B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87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8361-F8AE-4E13-915F-A8773B8E6D58}" type="datetimeFigureOut">
              <a:rPr lang="de-DE"/>
              <a:pPr>
                <a:defRPr/>
              </a:pPr>
              <a:t>24.05.2014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A3DE-FAF0-4E21-AF6E-BDBAFF4C0D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28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1357-8B47-4D99-90CB-14C535F22F0C}" type="datetimeFigureOut">
              <a:rPr lang="de-DE"/>
              <a:pPr>
                <a:defRPr/>
              </a:pPr>
              <a:t>24.05.2014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3C56-5F6A-4672-B185-45C45B3DFE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5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4D8D-AD1D-46C0-9F10-C4ED78686417}" type="datetimeFigureOut">
              <a:rPr lang="de-DE"/>
              <a:pPr>
                <a:defRPr/>
              </a:pPr>
              <a:t>24.05.2014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0C100-CC93-46ED-A4D9-B91E95D972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05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E934B8-D2A2-48D8-A2E7-D1FAA14AF25F}" type="datetimeFigureOut">
              <a:rPr lang="de-DE"/>
              <a:pPr>
                <a:defRPr/>
              </a:pPr>
              <a:t>24.05.2014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384BFE-B465-46DA-B311-241B3AFA9D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8991BC9-E73E-4E3E-9B3A-DDF2603D9C8C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24.05.2014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A4024D3-F41E-4322-85D8-C4E530082CB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2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hyperlink" Target="file:///E:\seminare\tagesseminare\a%20TV&#246;D\3%20Tarifvertr&#228;ge\tvoed%20k%20201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6" y="123093"/>
            <a:ext cx="912263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354"/>
            <a:ext cx="9144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274638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3200" spc="100" dirty="0" smtClean="0"/>
              <a:t>Pausenkorridor?</a:t>
            </a:r>
          </a:p>
          <a:p>
            <a:pPr>
              <a:defRPr/>
            </a:pPr>
            <a:r>
              <a:rPr lang="de-DE" sz="4800" b="1" dirty="0" smtClean="0"/>
              <a:t>Ohne Rücksicht</a:t>
            </a:r>
            <a:endParaRPr lang="de-DE" sz="6000" b="1" dirty="0" smtClean="0"/>
          </a:p>
        </p:txBody>
      </p:sp>
      <p:sp>
        <p:nvSpPr>
          <p:cNvPr id="7" name="Rechteck 6"/>
          <p:cNvSpPr/>
          <p:nvPr/>
        </p:nvSpPr>
        <p:spPr>
          <a:xfrm>
            <a:off x="187035" y="2496961"/>
            <a:ext cx="876993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dirty="0" smtClean="0">
                <a:solidFill>
                  <a:schemeClr val="bg1"/>
                </a:solidFill>
              </a:rPr>
              <a:t>Die </a:t>
            </a:r>
            <a:r>
              <a:rPr lang="de-DE" sz="3000" dirty="0">
                <a:solidFill>
                  <a:schemeClr val="bg1"/>
                </a:solidFill>
              </a:rPr>
              <a:t>Ruhepausen müssen im Voraus </a:t>
            </a:r>
            <a:r>
              <a:rPr lang="de-DE" sz="3000" dirty="0" smtClean="0">
                <a:solidFill>
                  <a:schemeClr val="bg1"/>
                </a:solidFill>
              </a:rPr>
              <a:t>feststehen</a:t>
            </a:r>
            <a:br>
              <a:rPr lang="de-DE" sz="3000" dirty="0" smtClean="0">
                <a:solidFill>
                  <a:schemeClr val="bg1"/>
                </a:solidFill>
              </a:rPr>
            </a:br>
            <a:r>
              <a:rPr lang="de-DE" sz="3000" dirty="0" smtClean="0">
                <a:solidFill>
                  <a:schemeClr val="bg1"/>
                </a:solidFill>
              </a:rPr>
              <a:t>[, </a:t>
            </a:r>
            <a:r>
              <a:rPr lang="de-DE" sz="3000" dirty="0">
                <a:solidFill>
                  <a:schemeClr val="bg1"/>
                </a:solidFill>
              </a:rPr>
              <a:t>indem] zu Beginn der täglichen Arbeitszeit </a:t>
            </a:r>
            <a:r>
              <a:rPr lang="de-DE" sz="3000" dirty="0" smtClean="0">
                <a:solidFill>
                  <a:schemeClr val="bg1"/>
                </a:solidFill>
              </a:rPr>
              <a:t>zumindest ein </a:t>
            </a:r>
            <a:r>
              <a:rPr lang="de-DE" sz="3000" dirty="0">
                <a:solidFill>
                  <a:schemeClr val="bg1"/>
                </a:solidFill>
              </a:rPr>
              <a:t>bestimmter zeitlicher Rahmen </a:t>
            </a:r>
            <a:r>
              <a:rPr lang="de-DE" sz="3000" dirty="0" smtClean="0">
                <a:solidFill>
                  <a:schemeClr val="bg1"/>
                </a:solidFill>
              </a:rPr>
              <a:t>feststehen muss,</a:t>
            </a:r>
          </a:p>
          <a:p>
            <a:r>
              <a:rPr lang="de-DE" sz="3000" dirty="0" smtClean="0">
                <a:solidFill>
                  <a:schemeClr val="bg1"/>
                </a:solidFill>
              </a:rPr>
              <a:t>innerhalb </a:t>
            </a:r>
            <a:r>
              <a:rPr lang="de-DE" sz="3000" dirty="0">
                <a:solidFill>
                  <a:schemeClr val="bg1"/>
                </a:solidFill>
              </a:rPr>
              <a:t>dessen der Arbeitnehmer </a:t>
            </a:r>
            <a:endParaRPr lang="de-DE" sz="3000" dirty="0" smtClean="0">
              <a:solidFill>
                <a:schemeClr val="bg1"/>
              </a:solidFill>
            </a:endParaRPr>
          </a:p>
          <a:p>
            <a:r>
              <a:rPr lang="de-DE" sz="3000" dirty="0" smtClean="0">
                <a:solidFill>
                  <a:schemeClr val="bg1"/>
                </a:solidFill>
              </a:rPr>
              <a:t>– </a:t>
            </a:r>
            <a:r>
              <a:rPr lang="de-DE" sz="3000" dirty="0">
                <a:solidFill>
                  <a:schemeClr val="bg1"/>
                </a:solidFill>
              </a:rPr>
              <a:t>ggf</a:t>
            </a:r>
            <a:r>
              <a:rPr lang="de-DE" sz="3000" dirty="0" smtClean="0">
                <a:solidFill>
                  <a:schemeClr val="bg1"/>
                </a:solidFill>
              </a:rPr>
              <a:t>. </a:t>
            </a:r>
            <a:r>
              <a:rPr lang="de-DE" sz="3000" b="1" dirty="0" smtClean="0">
                <a:solidFill>
                  <a:srgbClr val="B7C822"/>
                </a:solidFill>
              </a:rPr>
              <a:t>in </a:t>
            </a:r>
            <a:r>
              <a:rPr lang="de-DE" sz="3000" b="1" dirty="0">
                <a:solidFill>
                  <a:srgbClr val="B7C822"/>
                </a:solidFill>
              </a:rPr>
              <a:t>Absprache </a:t>
            </a:r>
            <a:r>
              <a:rPr lang="de-DE" sz="3000" dirty="0">
                <a:solidFill>
                  <a:schemeClr val="bg1"/>
                </a:solidFill>
              </a:rPr>
              <a:t>mit anderen Arbeitnehmern – </a:t>
            </a:r>
            <a:r>
              <a:rPr lang="de-DE" sz="3000" dirty="0" smtClean="0">
                <a:solidFill>
                  <a:schemeClr val="bg1"/>
                </a:solidFill>
              </a:rPr>
              <a:t>seine Ruhepause </a:t>
            </a:r>
            <a:r>
              <a:rPr lang="de-DE" sz="3000" dirty="0">
                <a:solidFill>
                  <a:schemeClr val="bg1"/>
                </a:solidFill>
              </a:rPr>
              <a:t>in Anspruch nehmen kann.</a:t>
            </a:r>
          </a:p>
          <a:p>
            <a:pPr marL="2427288"/>
            <a:r>
              <a:rPr lang="de-DE" sz="2800" dirty="0">
                <a:solidFill>
                  <a:schemeClr val="bg1"/>
                </a:solidFill>
              </a:rPr>
              <a:t>Bundestagsdrucksache 12/5888,</a:t>
            </a:r>
          </a:p>
          <a:p>
            <a:pPr marL="2427288"/>
            <a:r>
              <a:rPr lang="de-DE" sz="2800" dirty="0">
                <a:solidFill>
                  <a:schemeClr val="bg1"/>
                </a:solidFill>
              </a:rPr>
              <a:t>13.10.1993, S. 24 zu ArbZG § 4</a:t>
            </a:r>
          </a:p>
        </p:txBody>
      </p:sp>
      <p:pic>
        <p:nvPicPr>
          <p:cNvPr id="1026" name="Picture 2" descr="http://www.bundestag.de/htdocs_e/bausteine/Bilder_Bausteine/plenary_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345" y="131891"/>
            <a:ext cx="3105150" cy="2066925"/>
          </a:xfrm>
          <a:prstGeom prst="rect">
            <a:avLst/>
          </a:prstGeom>
          <a:noFill/>
          <a:ln>
            <a:noFill/>
          </a:ln>
          <a:effectLst>
            <a:outerShdw blurRad="203200" dist="127000" dir="19200003" sx="101000" sy="101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8" y="6305550"/>
            <a:ext cx="9175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8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21" y="839449"/>
            <a:ext cx="9024079" cy="464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155788" y="134911"/>
            <a:ext cx="898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Urteil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25.04.2013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AZR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800/11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Dienstplan    =    Schichtplan   =     Schichtplanturnus   =    Ausgleichszeitraum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776460"/>
            <a:ext cx="1895872" cy="900539"/>
          </a:xfrm>
          <a:prstGeom prst="rect">
            <a:avLst/>
          </a:prstGeom>
        </p:spPr>
      </p:pic>
      <p:pic>
        <p:nvPicPr>
          <p:cNvPr id="8" name="Grafik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0493">
            <a:off x="797455" y="5313661"/>
            <a:ext cx="894549" cy="1291854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165100" dist="177800" dir="1854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8542738" y="2303145"/>
            <a:ext cx="374754" cy="185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535713" y="2587675"/>
            <a:ext cx="374754" cy="18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479529" y="2223165"/>
            <a:ext cx="7644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prstClr val="black"/>
                </a:solidFill>
                <a:latin typeface="Arial Narrow" panose="020B0506020202030204" pitchFamily="34" charset="0"/>
              </a:rPr>
              <a:t>161,7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600" dirty="0" smtClean="0">
              <a:solidFill>
                <a:prstClr val="black"/>
              </a:solidFill>
              <a:latin typeface="Arial Narrow" panose="020B05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prstClr val="black"/>
                </a:solidFill>
                <a:latin typeface="Arial Narrow" panose="020B0506020202030204" pitchFamily="34" charset="0"/>
              </a:rPr>
              <a:t>161,7</a:t>
            </a:r>
            <a:endParaRPr lang="de-DE" sz="1400" dirty="0">
              <a:solidFill>
                <a:prstClr val="black"/>
              </a:solidFill>
              <a:latin typeface="Arial Narrow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78371" cy="6858000"/>
          </a:xfrm>
          <a:prstGeom prst="rect">
            <a:avLst/>
          </a:prstGeom>
        </p:spPr>
      </p:pic>
      <p:pic>
        <p:nvPicPr>
          <p:cNvPr id="2050" name="Picture 2" descr="http://www.news.at/_storage/asset/4045646/storage/newsat:key-visual/file/47174915/mann-schreibtisch-schlaf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2705">
            <a:off x="3607975" y="899128"/>
            <a:ext cx="5409864" cy="31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8" y="6305550"/>
            <a:ext cx="9175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ige Legende 1"/>
          <p:cNvSpPr/>
          <p:nvPr/>
        </p:nvSpPr>
        <p:spPr>
          <a:xfrm>
            <a:off x="1667435" y="3902639"/>
            <a:ext cx="6275295" cy="2837886"/>
          </a:xfrm>
          <a:prstGeom prst="wedgeRectCallout">
            <a:avLst>
              <a:gd name="adj1" fmla="val 37800"/>
              <a:gd name="adj2" fmla="val -739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„Eine </a:t>
            </a:r>
            <a:r>
              <a:rPr lang="de-DE" sz="2400" dirty="0">
                <a:solidFill>
                  <a:schemeClr val="tx1"/>
                </a:solidFill>
              </a:rPr>
              <a:t>Pause, die die </a:t>
            </a:r>
            <a:r>
              <a:rPr lang="de-DE" sz="2400" dirty="0" smtClean="0">
                <a:solidFill>
                  <a:schemeClr val="tx1"/>
                </a:solidFill>
              </a:rPr>
              <a:t>Erholungsbedürfnisse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des </a:t>
            </a:r>
            <a:r>
              <a:rPr lang="de-DE" sz="2400" dirty="0">
                <a:solidFill>
                  <a:schemeClr val="tx1"/>
                </a:solidFill>
              </a:rPr>
              <a:t>Arbeitnehmers nicht befriedigt, </a:t>
            </a:r>
            <a:endParaRPr lang="de-DE" sz="2400" dirty="0" smtClean="0">
              <a:solidFill>
                <a:schemeClr val="tx1"/>
              </a:solidFill>
            </a:endParaRP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sondern </a:t>
            </a:r>
            <a:r>
              <a:rPr lang="de-DE" sz="2400" dirty="0">
                <a:solidFill>
                  <a:schemeClr val="tx1"/>
                </a:solidFill>
              </a:rPr>
              <a:t>einseitig nach den betrieblichen oder unternehmenspolitischen Zielen des Arbeitgebers angesetzt </a:t>
            </a:r>
            <a:r>
              <a:rPr lang="de-DE" sz="2400" dirty="0" smtClean="0">
                <a:solidFill>
                  <a:schemeClr val="tx1"/>
                </a:solidFill>
              </a:rPr>
              <a:t>ist,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ist für den Arbeitnehmer </a:t>
            </a:r>
            <a:r>
              <a:rPr lang="de-DE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belastend</a:t>
            </a:r>
            <a:r>
              <a:rPr lang="de-DE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r>
              <a:rPr lang="de-DE" sz="2400" dirty="0" smtClean="0">
                <a:solidFill>
                  <a:schemeClr val="tx1"/>
                </a:solidFill>
              </a:rPr>
              <a:t>“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LAG Köln Urteil 05.06.2013 </a:t>
            </a:r>
            <a:r>
              <a:rPr lang="de-DE" sz="2400" dirty="0" smtClean="0">
                <a:solidFill>
                  <a:schemeClr val="tx1"/>
                </a:solidFill>
              </a:rPr>
              <a:t>- 3 </a:t>
            </a:r>
            <a:r>
              <a:rPr lang="de-DE" sz="2400" dirty="0">
                <a:solidFill>
                  <a:schemeClr val="tx1"/>
                </a:solidFill>
              </a:rPr>
              <a:t>Sa </a:t>
            </a:r>
            <a:r>
              <a:rPr lang="de-DE" sz="2400" dirty="0" smtClean="0">
                <a:solidFill>
                  <a:schemeClr val="tx1"/>
                </a:solidFill>
              </a:rPr>
              <a:t>131/13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883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354"/>
            <a:ext cx="9144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274638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3200" spc="100" dirty="0" smtClean="0"/>
              <a:t>Keine mitbestimmte Pause?</a:t>
            </a:r>
          </a:p>
          <a:p>
            <a:pPr>
              <a:defRPr/>
            </a:pPr>
            <a:r>
              <a:rPr lang="de-DE" sz="4800" b="1" dirty="0" smtClean="0"/>
              <a:t>Arbeit ist Geld!</a:t>
            </a:r>
            <a:endParaRPr lang="de-DE" sz="6000" b="1" dirty="0" smtClean="0"/>
          </a:p>
        </p:txBody>
      </p:sp>
      <p:pic>
        <p:nvPicPr>
          <p:cNvPr id="3075" name="Grafik 5" descr="richter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963" y="80963"/>
            <a:ext cx="2590800" cy="1381125"/>
          </a:xfrm>
          <a:prstGeom prst="rect">
            <a:avLst/>
          </a:prstGeom>
          <a:noFill/>
          <a:ln>
            <a:noFill/>
          </a:ln>
          <a:effectLst>
            <a:outerShdw blurRad="203200" dist="127000" dir="19200003" sx="101000" sy="101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hteck 5"/>
          <p:cNvSpPr>
            <a:spLocks noChangeArrowheads="1"/>
          </p:cNvSpPr>
          <p:nvPr/>
        </p:nvSpPr>
        <p:spPr bwMode="auto">
          <a:xfrm>
            <a:off x="2151063" y="1658070"/>
            <a:ext cx="6858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300" dirty="0">
                <a:solidFill>
                  <a:schemeClr val="bg1"/>
                </a:solidFill>
              </a:rPr>
              <a:t>Erst dann, wenn die </a:t>
            </a:r>
            <a:r>
              <a:rPr lang="de-DE" sz="2300" dirty="0" smtClean="0">
                <a:solidFill>
                  <a:schemeClr val="bg1"/>
                </a:solidFill>
              </a:rPr>
              <a:t>Pause</a:t>
            </a:r>
          </a:p>
          <a:p>
            <a:pPr marL="531813"/>
            <a:r>
              <a:rPr lang="de-DE" sz="2300" dirty="0" smtClean="0">
                <a:solidFill>
                  <a:schemeClr val="bg1"/>
                </a:solidFill>
              </a:rPr>
              <a:t>nach </a:t>
            </a:r>
            <a:r>
              <a:rPr lang="de-DE" sz="2300" dirty="0">
                <a:solidFill>
                  <a:schemeClr val="bg1"/>
                </a:solidFill>
              </a:rPr>
              <a:t>billigem </a:t>
            </a:r>
            <a:r>
              <a:rPr lang="de-DE" sz="2300" dirty="0" smtClean="0">
                <a:solidFill>
                  <a:schemeClr val="bg1"/>
                </a:solidFill>
              </a:rPr>
              <a:t>Ermessen,</a:t>
            </a:r>
          </a:p>
          <a:p>
            <a:pPr marL="531813"/>
            <a:r>
              <a:rPr lang="de-DE" sz="2300" dirty="0" smtClean="0">
                <a:solidFill>
                  <a:schemeClr val="bg1"/>
                </a:solidFill>
              </a:rPr>
              <a:t>gesetzlichen </a:t>
            </a:r>
            <a:r>
              <a:rPr lang="de-DE" sz="2300" dirty="0">
                <a:solidFill>
                  <a:schemeClr val="bg1"/>
                </a:solidFill>
              </a:rPr>
              <a:t>Vorgaben </a:t>
            </a:r>
            <a:r>
              <a:rPr lang="de-DE" sz="2300" dirty="0" smtClean="0">
                <a:solidFill>
                  <a:schemeClr val="bg1"/>
                </a:solidFill>
              </a:rPr>
              <a:t>und</a:t>
            </a:r>
          </a:p>
          <a:p>
            <a:pPr marL="531813"/>
            <a:r>
              <a:rPr lang="de-DE" sz="2300" dirty="0" smtClean="0">
                <a:solidFill>
                  <a:schemeClr val="bg1"/>
                </a:solidFill>
              </a:rPr>
              <a:t>Einhaltung </a:t>
            </a:r>
            <a:r>
              <a:rPr lang="de-DE" sz="2300" dirty="0">
                <a:solidFill>
                  <a:schemeClr val="bg1"/>
                </a:solidFill>
              </a:rPr>
              <a:t>des Kollektivrechts, damit auch unter Wahrung der </a:t>
            </a:r>
            <a:r>
              <a:rPr lang="de-DE" sz="2300" dirty="0" smtClean="0">
                <a:solidFill>
                  <a:schemeClr val="bg1"/>
                </a:solidFill>
              </a:rPr>
              <a:t>Mitbestimmungsrechte,</a:t>
            </a:r>
          </a:p>
          <a:p>
            <a:r>
              <a:rPr lang="de-DE" sz="2300" dirty="0" smtClean="0">
                <a:solidFill>
                  <a:schemeClr val="bg1"/>
                </a:solidFill>
              </a:rPr>
              <a:t>angeordnet ist,</a:t>
            </a:r>
          </a:p>
          <a:p>
            <a:r>
              <a:rPr lang="de-DE" sz="2300" dirty="0" smtClean="0">
                <a:solidFill>
                  <a:schemeClr val="bg1"/>
                </a:solidFill>
              </a:rPr>
              <a:t>wird </a:t>
            </a:r>
            <a:r>
              <a:rPr lang="de-DE" sz="2300" dirty="0">
                <a:solidFill>
                  <a:schemeClr val="bg1"/>
                </a:solidFill>
              </a:rPr>
              <a:t>der sonst bestehende </a:t>
            </a:r>
            <a:r>
              <a:rPr lang="de-DE" sz="2300" b="1" dirty="0">
                <a:solidFill>
                  <a:srgbClr val="B7C822"/>
                </a:solidFill>
              </a:rPr>
              <a:t>Entgelt- oder Annahmeverzugsanspruch </a:t>
            </a:r>
            <a:r>
              <a:rPr lang="de-DE" sz="2300" dirty="0">
                <a:solidFill>
                  <a:schemeClr val="bg1"/>
                </a:solidFill>
              </a:rPr>
              <a:t>beseitigt. </a:t>
            </a:r>
            <a:r>
              <a:rPr lang="de-DE" sz="2300" dirty="0" smtClean="0">
                <a:solidFill>
                  <a:schemeClr val="bg1"/>
                </a:solidFill>
              </a:rPr>
              <a:t> […]</a:t>
            </a:r>
          </a:p>
        </p:txBody>
      </p:sp>
      <p:sp>
        <p:nvSpPr>
          <p:cNvPr id="3077" name="Rechteck 1"/>
          <p:cNvSpPr>
            <a:spLocks noChangeArrowheads="1"/>
          </p:cNvSpPr>
          <p:nvPr/>
        </p:nvSpPr>
        <p:spPr bwMode="auto">
          <a:xfrm>
            <a:off x="15875" y="4250689"/>
            <a:ext cx="2286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LAG Köln Urteil </a:t>
            </a:r>
            <a:r>
              <a:rPr lang="de-DE" sz="2800" dirty="0" smtClean="0">
                <a:solidFill>
                  <a:schemeClr val="bg1"/>
                </a:solidFill>
              </a:rPr>
              <a:t>05.06.2013 </a:t>
            </a:r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3 Sa 131/13</a:t>
            </a:r>
          </a:p>
          <a:p>
            <a:r>
              <a:rPr lang="de-DE" dirty="0">
                <a:solidFill>
                  <a:schemeClr val="bg1"/>
                </a:solidFill>
              </a:rPr>
              <a:t>Revision anhängig beim BAG </a:t>
            </a:r>
            <a:r>
              <a:rPr lang="de-DE" dirty="0" smtClean="0">
                <a:solidFill>
                  <a:schemeClr val="bg1"/>
                </a:solidFill>
              </a:rPr>
              <a:t>unter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1 </a:t>
            </a:r>
            <a:r>
              <a:rPr lang="de-DE" dirty="0">
                <a:solidFill>
                  <a:schemeClr val="bg1"/>
                </a:solidFill>
              </a:rPr>
              <a:t>AZR 705/13</a:t>
            </a:r>
          </a:p>
        </p:txBody>
      </p:sp>
      <p:pic>
        <p:nvPicPr>
          <p:cNvPr id="3084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8" y="6305550"/>
            <a:ext cx="9175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177846" y="2025885"/>
            <a:ext cx="447558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3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</a:t>
            </a:r>
          </a:p>
          <a:p>
            <a:r>
              <a:rPr lang="de-DE" sz="2300" dirty="0">
                <a:solidFill>
                  <a:schemeClr val="bg1"/>
                </a:solidFill>
                <a:sym typeface="Wingdings" panose="05000000000000000000" pitchFamily="2" charset="2"/>
              </a:rPr>
              <a:t></a:t>
            </a:r>
            <a:endParaRPr lang="de-DE" sz="2300" dirty="0"/>
          </a:p>
          <a:p>
            <a:r>
              <a:rPr lang="de-DE" sz="23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</a:t>
            </a:r>
            <a:endParaRPr lang="de-DE" sz="2300" dirty="0"/>
          </a:p>
        </p:txBody>
      </p:sp>
    </p:spTree>
    <p:extLst>
      <p:ext uri="{BB962C8B-B14F-4D97-AF65-F5344CB8AC3E}">
        <p14:creationId xmlns:p14="http://schemas.microsoft.com/office/powerpoint/2010/main" val="14396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354"/>
            <a:ext cx="9144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274638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3200" spc="100" dirty="0" smtClean="0"/>
              <a:t>Keine mitbestimmte Pause?</a:t>
            </a:r>
          </a:p>
          <a:p>
            <a:pPr>
              <a:defRPr/>
            </a:pPr>
            <a:r>
              <a:rPr lang="de-DE" sz="4800" b="1" dirty="0" smtClean="0"/>
              <a:t>Arbeit ist Geld!</a:t>
            </a:r>
            <a:endParaRPr lang="de-DE" sz="6000" b="1" dirty="0" smtClean="0"/>
          </a:p>
        </p:txBody>
      </p:sp>
      <p:pic>
        <p:nvPicPr>
          <p:cNvPr id="3075" name="Grafik 5" descr="richter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963" y="80963"/>
            <a:ext cx="2590800" cy="1381125"/>
          </a:xfrm>
          <a:prstGeom prst="rect">
            <a:avLst/>
          </a:prstGeom>
          <a:noFill/>
          <a:ln>
            <a:noFill/>
          </a:ln>
          <a:effectLst>
            <a:outerShdw blurRad="203200" dist="127000" dir="19200003" sx="101000" sy="101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hteck 5"/>
          <p:cNvSpPr>
            <a:spLocks noChangeArrowheads="1"/>
          </p:cNvSpPr>
          <p:nvPr/>
        </p:nvSpPr>
        <p:spPr bwMode="auto">
          <a:xfrm>
            <a:off x="2151063" y="1658070"/>
            <a:ext cx="68580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300" dirty="0">
                <a:solidFill>
                  <a:schemeClr val="bg1"/>
                </a:solidFill>
              </a:rPr>
              <a:t>Erst dann, wenn die </a:t>
            </a:r>
            <a:r>
              <a:rPr lang="de-DE" sz="2300" dirty="0" smtClean="0">
                <a:solidFill>
                  <a:schemeClr val="bg1"/>
                </a:solidFill>
              </a:rPr>
              <a:t>Pause</a:t>
            </a:r>
          </a:p>
          <a:p>
            <a:pPr marL="531813"/>
            <a:r>
              <a:rPr lang="de-DE" sz="2300" dirty="0" smtClean="0">
                <a:solidFill>
                  <a:schemeClr val="bg1"/>
                </a:solidFill>
              </a:rPr>
              <a:t>nach </a:t>
            </a:r>
            <a:r>
              <a:rPr lang="de-DE" sz="2300" dirty="0">
                <a:solidFill>
                  <a:schemeClr val="bg1"/>
                </a:solidFill>
              </a:rPr>
              <a:t>billigem </a:t>
            </a:r>
            <a:r>
              <a:rPr lang="de-DE" sz="2300" dirty="0" smtClean="0">
                <a:solidFill>
                  <a:schemeClr val="bg1"/>
                </a:solidFill>
              </a:rPr>
              <a:t>Ermessen,</a:t>
            </a:r>
          </a:p>
          <a:p>
            <a:pPr marL="531813"/>
            <a:r>
              <a:rPr lang="de-DE" sz="2300" dirty="0" smtClean="0">
                <a:solidFill>
                  <a:schemeClr val="bg1"/>
                </a:solidFill>
              </a:rPr>
              <a:t>gesetzlichen </a:t>
            </a:r>
            <a:r>
              <a:rPr lang="de-DE" sz="2300" dirty="0">
                <a:solidFill>
                  <a:schemeClr val="bg1"/>
                </a:solidFill>
              </a:rPr>
              <a:t>Vorgaben </a:t>
            </a:r>
            <a:r>
              <a:rPr lang="de-DE" sz="2300" dirty="0" smtClean="0">
                <a:solidFill>
                  <a:schemeClr val="bg1"/>
                </a:solidFill>
              </a:rPr>
              <a:t>und</a:t>
            </a:r>
          </a:p>
          <a:p>
            <a:pPr marL="531813"/>
            <a:r>
              <a:rPr lang="de-DE" sz="2300" dirty="0" smtClean="0">
                <a:solidFill>
                  <a:schemeClr val="bg1"/>
                </a:solidFill>
              </a:rPr>
              <a:t>Einhaltung </a:t>
            </a:r>
            <a:r>
              <a:rPr lang="de-DE" sz="2300" dirty="0">
                <a:solidFill>
                  <a:schemeClr val="bg1"/>
                </a:solidFill>
              </a:rPr>
              <a:t>des Kollektivrechts, damit auch unter Wahrung der </a:t>
            </a:r>
            <a:r>
              <a:rPr lang="de-DE" sz="2300" dirty="0" smtClean="0">
                <a:solidFill>
                  <a:schemeClr val="bg1"/>
                </a:solidFill>
              </a:rPr>
              <a:t>Mitbestimmungsrechte,</a:t>
            </a:r>
          </a:p>
          <a:p>
            <a:r>
              <a:rPr lang="de-DE" sz="2300" dirty="0" smtClean="0">
                <a:solidFill>
                  <a:schemeClr val="bg1"/>
                </a:solidFill>
              </a:rPr>
              <a:t>angeordnet ist,</a:t>
            </a:r>
          </a:p>
          <a:p>
            <a:r>
              <a:rPr lang="de-DE" sz="2300" dirty="0" smtClean="0">
                <a:solidFill>
                  <a:schemeClr val="bg1"/>
                </a:solidFill>
              </a:rPr>
              <a:t>wird </a:t>
            </a:r>
            <a:r>
              <a:rPr lang="de-DE" sz="2300" dirty="0">
                <a:solidFill>
                  <a:schemeClr val="bg1"/>
                </a:solidFill>
              </a:rPr>
              <a:t>der sonst bestehende </a:t>
            </a:r>
            <a:r>
              <a:rPr lang="de-DE" sz="2300" b="1" dirty="0">
                <a:solidFill>
                  <a:srgbClr val="B7C822"/>
                </a:solidFill>
              </a:rPr>
              <a:t>Entgelt- oder Annahmeverzugsanspruch </a:t>
            </a:r>
            <a:r>
              <a:rPr lang="de-DE" sz="2300" dirty="0">
                <a:solidFill>
                  <a:schemeClr val="bg1"/>
                </a:solidFill>
              </a:rPr>
              <a:t>beseitigt. </a:t>
            </a:r>
            <a:r>
              <a:rPr lang="de-DE" sz="2300" dirty="0" smtClean="0">
                <a:solidFill>
                  <a:schemeClr val="bg1"/>
                </a:solidFill>
              </a:rPr>
              <a:t> […]</a:t>
            </a:r>
          </a:p>
          <a:p>
            <a:pPr>
              <a:spcBef>
                <a:spcPts val="1200"/>
              </a:spcBef>
            </a:pPr>
            <a:r>
              <a:rPr lang="de-DE" sz="2300" dirty="0" smtClean="0">
                <a:solidFill>
                  <a:schemeClr val="bg1"/>
                </a:solidFill>
              </a:rPr>
              <a:t>Allein die Rechtsfolge, dass der Arbeitgeber die</a:t>
            </a:r>
          </a:p>
          <a:p>
            <a:pPr marL="449263">
              <a:spcBef>
                <a:spcPts val="0"/>
              </a:spcBef>
            </a:pPr>
            <a:r>
              <a:rPr lang="de-DE" sz="2300" dirty="0" smtClean="0">
                <a:solidFill>
                  <a:schemeClr val="bg1"/>
                </a:solidFill>
              </a:rPr>
              <a:t>unter Verstoß gegen das Mitbestimmungsrecht nach § 87 Abs. 1 Nr. 2 BetrVG angeordnete</a:t>
            </a:r>
          </a:p>
          <a:p>
            <a:pPr>
              <a:spcBef>
                <a:spcPts val="0"/>
              </a:spcBef>
            </a:pPr>
            <a:r>
              <a:rPr lang="de-DE" sz="2300" dirty="0" smtClean="0">
                <a:solidFill>
                  <a:schemeClr val="bg1"/>
                </a:solidFill>
              </a:rPr>
              <a:t>Pause </a:t>
            </a:r>
            <a:r>
              <a:rPr lang="de-DE" sz="2300" b="1" dirty="0" smtClean="0">
                <a:solidFill>
                  <a:srgbClr val="B7C822"/>
                </a:solidFill>
              </a:rPr>
              <a:t>bezahlen muss</a:t>
            </a:r>
            <a:r>
              <a:rPr lang="de-DE" sz="2300" dirty="0" smtClean="0">
                <a:solidFill>
                  <a:schemeClr val="bg1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de-DE" sz="2300" dirty="0" smtClean="0">
                <a:solidFill>
                  <a:schemeClr val="bg1"/>
                </a:solidFill>
              </a:rPr>
              <a:t>erscheint </a:t>
            </a:r>
            <a:r>
              <a:rPr lang="de-DE" sz="2300" dirty="0">
                <a:solidFill>
                  <a:schemeClr val="bg1"/>
                </a:solidFill>
              </a:rPr>
              <a:t>als angemessene und </a:t>
            </a:r>
            <a:r>
              <a:rPr lang="de-DE" sz="2300" dirty="0" smtClean="0">
                <a:solidFill>
                  <a:schemeClr val="bg1"/>
                </a:solidFill>
              </a:rPr>
              <a:t>wirksame</a:t>
            </a:r>
            <a:br>
              <a:rPr lang="de-DE" sz="2300" dirty="0" smtClean="0">
                <a:solidFill>
                  <a:schemeClr val="bg1"/>
                </a:solidFill>
              </a:rPr>
            </a:br>
            <a:r>
              <a:rPr lang="de-DE" sz="2300" dirty="0" smtClean="0">
                <a:solidFill>
                  <a:schemeClr val="bg1"/>
                </a:solidFill>
              </a:rPr>
              <a:t>Sanktion </a:t>
            </a:r>
            <a:r>
              <a:rPr lang="de-DE" sz="2300" dirty="0">
                <a:solidFill>
                  <a:schemeClr val="bg1"/>
                </a:solidFill>
              </a:rPr>
              <a:t>des Verstoßes.</a:t>
            </a:r>
          </a:p>
        </p:txBody>
      </p:sp>
      <p:sp>
        <p:nvSpPr>
          <p:cNvPr id="3077" name="Rechteck 1"/>
          <p:cNvSpPr>
            <a:spLocks noChangeArrowheads="1"/>
          </p:cNvSpPr>
          <p:nvPr/>
        </p:nvSpPr>
        <p:spPr bwMode="auto">
          <a:xfrm>
            <a:off x="15875" y="4250689"/>
            <a:ext cx="2286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LAG Köln Urteil </a:t>
            </a:r>
            <a:r>
              <a:rPr lang="de-DE" sz="2800" dirty="0" smtClean="0">
                <a:solidFill>
                  <a:schemeClr val="bg1"/>
                </a:solidFill>
              </a:rPr>
              <a:t>05.06.2013 </a:t>
            </a:r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3 Sa 131/13</a:t>
            </a:r>
          </a:p>
          <a:p>
            <a:r>
              <a:rPr lang="de-DE" dirty="0">
                <a:solidFill>
                  <a:schemeClr val="bg1"/>
                </a:solidFill>
              </a:rPr>
              <a:t>Revision anhängig beim BAG </a:t>
            </a:r>
            <a:r>
              <a:rPr lang="de-DE" dirty="0" smtClean="0">
                <a:solidFill>
                  <a:schemeClr val="bg1"/>
                </a:solidFill>
              </a:rPr>
              <a:t>unter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1 </a:t>
            </a:r>
            <a:r>
              <a:rPr lang="de-DE" dirty="0">
                <a:solidFill>
                  <a:schemeClr val="bg1"/>
                </a:solidFill>
              </a:rPr>
              <a:t>AZR 705/13</a:t>
            </a:r>
          </a:p>
        </p:txBody>
      </p:sp>
      <p:pic>
        <p:nvPicPr>
          <p:cNvPr id="3084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8" y="6305550"/>
            <a:ext cx="9175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177846" y="2025885"/>
            <a:ext cx="447558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3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</a:t>
            </a:r>
          </a:p>
          <a:p>
            <a:r>
              <a:rPr lang="de-DE" sz="2300" dirty="0">
                <a:solidFill>
                  <a:schemeClr val="bg1"/>
                </a:solidFill>
                <a:sym typeface="Wingdings" panose="05000000000000000000" pitchFamily="2" charset="2"/>
              </a:rPr>
              <a:t></a:t>
            </a:r>
            <a:endParaRPr lang="de-DE" sz="2300" dirty="0"/>
          </a:p>
          <a:p>
            <a:r>
              <a:rPr lang="de-DE" sz="23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</a:t>
            </a:r>
            <a:endParaRPr lang="de-DE" sz="2300" dirty="0"/>
          </a:p>
        </p:txBody>
      </p:sp>
    </p:spTree>
    <p:extLst>
      <p:ext uri="{BB962C8B-B14F-4D97-AF65-F5344CB8AC3E}">
        <p14:creationId xmlns:p14="http://schemas.microsoft.com/office/powerpoint/2010/main" val="29195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354"/>
            <a:ext cx="9144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274638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3200" spc="100" dirty="0" smtClean="0"/>
              <a:t>Keine mitbestimmte Pause?</a:t>
            </a:r>
          </a:p>
          <a:p>
            <a:pPr>
              <a:defRPr/>
            </a:pPr>
            <a:r>
              <a:rPr lang="de-DE" sz="4800" b="1" dirty="0" smtClean="0"/>
              <a:t>Arbeit ist Geld!</a:t>
            </a:r>
            <a:endParaRPr lang="de-DE" sz="6000" b="1" dirty="0" smtClean="0"/>
          </a:p>
        </p:txBody>
      </p:sp>
      <p:pic>
        <p:nvPicPr>
          <p:cNvPr id="3075" name="Grafik 5" descr="richter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963" y="80963"/>
            <a:ext cx="2590800" cy="1381125"/>
          </a:xfrm>
          <a:prstGeom prst="rect">
            <a:avLst/>
          </a:prstGeom>
          <a:noFill/>
          <a:ln>
            <a:noFill/>
          </a:ln>
          <a:effectLst>
            <a:outerShdw blurRad="203200" dist="127000" dir="19200003" sx="101000" sy="101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hteck 5"/>
          <p:cNvSpPr>
            <a:spLocks noChangeArrowheads="1"/>
          </p:cNvSpPr>
          <p:nvPr/>
        </p:nvSpPr>
        <p:spPr bwMode="auto">
          <a:xfrm>
            <a:off x="2163763" y="1773642"/>
            <a:ext cx="6858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Ordnet </a:t>
            </a:r>
            <a:r>
              <a:rPr lang="de-DE" sz="3200" dirty="0">
                <a:solidFill>
                  <a:schemeClr val="bg1"/>
                </a:solidFill>
              </a:rPr>
              <a:t>ein Arbeitgeber </a:t>
            </a:r>
            <a:r>
              <a:rPr lang="de-DE" sz="3200" dirty="0" smtClean="0">
                <a:solidFill>
                  <a:schemeClr val="bg1"/>
                </a:solidFill>
              </a:rPr>
              <a:t>Pausen</a:t>
            </a:r>
          </a:p>
          <a:p>
            <a:pPr marL="449263"/>
            <a:r>
              <a:rPr lang="de-DE" sz="3200" dirty="0" smtClean="0">
                <a:solidFill>
                  <a:schemeClr val="bg1"/>
                </a:solidFill>
              </a:rPr>
              <a:t>ohne </a:t>
            </a:r>
            <a:r>
              <a:rPr lang="de-DE" sz="3200" dirty="0">
                <a:solidFill>
                  <a:schemeClr val="bg1"/>
                </a:solidFill>
              </a:rPr>
              <a:t>Wahrung des Mitbestimmungsrechts des Betriebsrats nach </a:t>
            </a:r>
            <a:r>
              <a:rPr lang="de-DE" sz="3200" dirty="0" smtClean="0">
                <a:solidFill>
                  <a:schemeClr val="bg1"/>
                </a:solidFill>
              </a:rPr>
              <a:t/>
            </a:r>
            <a:br>
              <a:rPr lang="de-DE" sz="3200" dirty="0" smtClean="0">
                <a:solidFill>
                  <a:schemeClr val="bg1"/>
                </a:solidFill>
              </a:rPr>
            </a:br>
            <a:r>
              <a:rPr lang="de-DE" sz="3200" dirty="0" smtClean="0">
                <a:solidFill>
                  <a:schemeClr val="bg1"/>
                </a:solidFill>
              </a:rPr>
              <a:t>§ </a:t>
            </a:r>
            <a:r>
              <a:rPr lang="de-DE" sz="3200" dirty="0">
                <a:solidFill>
                  <a:schemeClr val="bg1"/>
                </a:solidFill>
              </a:rPr>
              <a:t>87 Abs. 1 Nr. 2 </a:t>
            </a:r>
            <a:r>
              <a:rPr lang="de-DE" sz="3200" dirty="0" smtClean="0">
                <a:solidFill>
                  <a:schemeClr val="bg1"/>
                </a:solidFill>
              </a:rPr>
              <a:t>BetrVG</a:t>
            </a:r>
          </a:p>
          <a:p>
            <a:r>
              <a:rPr lang="de-DE" sz="3200" dirty="0" smtClean="0">
                <a:solidFill>
                  <a:schemeClr val="bg1"/>
                </a:solidFill>
              </a:rPr>
              <a:t>an, so </a:t>
            </a:r>
            <a:r>
              <a:rPr lang="de-DE" sz="3200" dirty="0">
                <a:solidFill>
                  <a:schemeClr val="bg1"/>
                </a:solidFill>
              </a:rPr>
              <a:t>sind die </a:t>
            </a:r>
            <a:r>
              <a:rPr lang="de-DE" sz="3200" dirty="0" smtClean="0">
                <a:solidFill>
                  <a:schemeClr val="bg1"/>
                </a:solidFill>
              </a:rPr>
              <a:t>Pausen</a:t>
            </a:r>
          </a:p>
          <a:p>
            <a:r>
              <a:rPr lang="de-DE" sz="3200" dirty="0" smtClean="0">
                <a:solidFill>
                  <a:schemeClr val="bg1"/>
                </a:solidFill>
              </a:rPr>
              <a:t>unter </a:t>
            </a:r>
            <a:r>
              <a:rPr lang="de-DE" sz="3200" dirty="0">
                <a:solidFill>
                  <a:schemeClr val="bg1"/>
                </a:solidFill>
              </a:rPr>
              <a:t>dem Gesichtspunkt des </a:t>
            </a:r>
            <a:r>
              <a:rPr lang="de-DE" sz="3200" b="1" dirty="0" smtClean="0">
                <a:solidFill>
                  <a:srgbClr val="B7C822"/>
                </a:solidFill>
              </a:rPr>
              <a:t>Annahmeverzugs</a:t>
            </a:r>
          </a:p>
          <a:p>
            <a:r>
              <a:rPr lang="de-DE" sz="3200" dirty="0" smtClean="0">
                <a:solidFill>
                  <a:schemeClr val="bg1"/>
                </a:solidFill>
              </a:rPr>
              <a:t>auch </a:t>
            </a:r>
            <a:r>
              <a:rPr lang="de-DE" sz="3200" dirty="0">
                <a:solidFill>
                  <a:schemeClr val="bg1"/>
                </a:solidFill>
              </a:rPr>
              <a:t>dann </a:t>
            </a:r>
            <a:r>
              <a:rPr lang="de-DE" sz="3200" b="1" dirty="0">
                <a:solidFill>
                  <a:srgbClr val="B7C822"/>
                </a:solidFill>
              </a:rPr>
              <a:t>zu vergüten</a:t>
            </a:r>
            <a:r>
              <a:rPr lang="de-DE" sz="3200" dirty="0">
                <a:solidFill>
                  <a:schemeClr val="bg1"/>
                </a:solidFill>
              </a:rPr>
              <a:t>, wenn</a:t>
            </a:r>
            <a:r>
              <a:rPr lang="de-DE" sz="3200" dirty="0" smtClean="0">
                <a:solidFill>
                  <a:schemeClr val="bg1"/>
                </a:solidFill>
              </a:rPr>
              <a:t/>
            </a:r>
            <a:br>
              <a:rPr lang="de-DE" sz="3200" dirty="0" smtClean="0">
                <a:solidFill>
                  <a:schemeClr val="bg1"/>
                </a:solidFill>
              </a:rPr>
            </a:br>
            <a:r>
              <a:rPr lang="de-DE" sz="3200" dirty="0" smtClean="0">
                <a:solidFill>
                  <a:schemeClr val="bg1"/>
                </a:solidFill>
              </a:rPr>
              <a:t>sie </a:t>
            </a:r>
            <a:r>
              <a:rPr lang="de-DE" sz="3200" dirty="0">
                <a:solidFill>
                  <a:schemeClr val="bg1"/>
                </a:solidFill>
              </a:rPr>
              <a:t>§ 4 ArbZG </a:t>
            </a:r>
            <a:r>
              <a:rPr lang="de-DE" sz="3200" dirty="0" smtClean="0">
                <a:solidFill>
                  <a:schemeClr val="bg1"/>
                </a:solidFill>
              </a:rPr>
              <a:t>entsprechen.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3077" name="Rechteck 1"/>
          <p:cNvSpPr>
            <a:spLocks noChangeArrowheads="1"/>
          </p:cNvSpPr>
          <p:nvPr/>
        </p:nvSpPr>
        <p:spPr bwMode="auto">
          <a:xfrm>
            <a:off x="0" y="4924643"/>
            <a:ext cx="2286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LAG Köln, Urteil 09.10.2013</a:t>
            </a:r>
          </a:p>
          <a:p>
            <a:r>
              <a:rPr lang="de-DE" sz="2800" dirty="0" smtClean="0">
                <a:solidFill>
                  <a:schemeClr val="bg1"/>
                </a:solidFill>
              </a:rPr>
              <a:t>5 </a:t>
            </a:r>
            <a:r>
              <a:rPr lang="de-DE" sz="2800" dirty="0">
                <a:solidFill>
                  <a:schemeClr val="bg1"/>
                </a:solidFill>
              </a:rPr>
              <a:t>Sa </a:t>
            </a:r>
            <a:r>
              <a:rPr lang="de-DE" sz="2800" dirty="0" smtClean="0">
                <a:solidFill>
                  <a:schemeClr val="bg1"/>
                </a:solidFill>
              </a:rPr>
              <a:t>202/13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3084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8" y="6305550"/>
            <a:ext cx="9175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2130513" y="2258636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</a:t>
            </a:r>
          </a:p>
        </p:txBody>
      </p:sp>
    </p:spTree>
    <p:extLst>
      <p:ext uri="{BB962C8B-B14F-4D97-AF65-F5344CB8AC3E}">
        <p14:creationId xmlns:p14="http://schemas.microsoft.com/office/powerpoint/2010/main" val="7756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354"/>
            <a:ext cx="9144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feld 5"/>
          <p:cNvSpPr txBox="1">
            <a:spLocks noChangeArrowheads="1"/>
          </p:cNvSpPr>
          <p:nvPr/>
        </p:nvSpPr>
        <p:spPr bwMode="auto">
          <a:xfrm>
            <a:off x="1035050" y="2843213"/>
            <a:ext cx="3711575" cy="163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4000" b="1"/>
              <a:t>Arbeitsschutz</a:t>
            </a:r>
          </a:p>
          <a:p>
            <a:pPr eaLnBrk="1" hangingPunct="1"/>
            <a:r>
              <a:rPr lang="de-DE" sz="2000"/>
              <a:t>Arbeitszeitgesetz ArbZG</a:t>
            </a:r>
          </a:p>
          <a:p>
            <a:pPr eaLnBrk="1" hangingPunct="1"/>
            <a:r>
              <a:rPr lang="de-DE" sz="2000"/>
              <a:t>Arbeitsschutzgesetz ArbSchG</a:t>
            </a:r>
          </a:p>
          <a:p>
            <a:pPr eaLnBrk="1" hangingPunct="1"/>
            <a:r>
              <a:rPr lang="de-DE" sz="2000"/>
              <a:t>und so fort</a:t>
            </a:r>
            <a:endParaRPr lang="de-DE" sz="1600"/>
          </a:p>
        </p:txBody>
      </p:sp>
      <p:sp>
        <p:nvSpPr>
          <p:cNvPr id="17411" name="Textfeld 6"/>
          <p:cNvSpPr txBox="1">
            <a:spLocks noChangeArrowheads="1"/>
          </p:cNvSpPr>
          <p:nvPr/>
        </p:nvSpPr>
        <p:spPr bwMode="auto">
          <a:xfrm>
            <a:off x="4995863" y="2843213"/>
            <a:ext cx="3384550" cy="163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4000" b="1"/>
              <a:t>Schuldrecht</a:t>
            </a:r>
          </a:p>
          <a:p>
            <a:pPr eaLnBrk="1" hangingPunct="1"/>
            <a:r>
              <a:rPr lang="de-DE" sz="2000"/>
              <a:t>Vergütungsanspruch aus BGB § 612 (1) Arbeitsvertrag, Tarif …</a:t>
            </a:r>
            <a:endParaRPr lang="de-DE" sz="160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-58738" y="148431"/>
            <a:ext cx="9132888" cy="1143000"/>
          </a:xfrm>
          <a:noFill/>
        </p:spPr>
        <p:txBody>
          <a:bodyPr/>
          <a:lstStyle/>
          <a:p>
            <a:pPr marL="266700" algn="l" eaLnBrk="1" hangingPunct="1"/>
            <a:r>
              <a:rPr lang="de-DE" sz="3600" u="sng" dirty="0" smtClean="0"/>
              <a:t>Getrennte Konflikte:</a:t>
            </a:r>
            <a:br>
              <a:rPr lang="de-DE" sz="3600" u="sng" dirty="0" smtClean="0"/>
            </a:br>
            <a:r>
              <a:rPr lang="de-DE" sz="6000" b="1" dirty="0" smtClean="0"/>
              <a:t>Pausen</a:t>
            </a:r>
          </a:p>
        </p:txBody>
      </p:sp>
      <p:pic>
        <p:nvPicPr>
          <p:cNvPr id="17413" name="Picture 4" descr="verdiro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58515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Schwesterkommtgleich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1541">
            <a:off x="7467600" y="193675"/>
            <a:ext cx="10128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41300" dist="127000" dir="19020000" algn="ctr" rotWithShape="0">
              <a:srgbClr val="000000">
                <a:alpha val="28000"/>
              </a:srgbClr>
            </a:outerShdw>
          </a:effectLst>
        </p:spPr>
      </p:pic>
      <p:sp>
        <p:nvSpPr>
          <p:cNvPr id="17415" name="Textfeld 7"/>
          <p:cNvSpPr txBox="1">
            <a:spLocks noChangeArrowheads="1"/>
          </p:cNvSpPr>
          <p:nvPr/>
        </p:nvSpPr>
        <p:spPr bwMode="auto">
          <a:xfrm>
            <a:off x="1971675" y="4732338"/>
            <a:ext cx="4995863" cy="1939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4000" b="1"/>
              <a:t>Mitbestimmung</a:t>
            </a:r>
          </a:p>
          <a:p>
            <a:pPr eaLnBrk="1" hangingPunct="1"/>
            <a:r>
              <a:rPr lang="de-DE" sz="2000"/>
              <a:t>Betriebsverfassungsgesetz §87</a:t>
            </a:r>
          </a:p>
          <a:p>
            <a:pPr eaLnBrk="1" hangingPunct="1"/>
            <a:r>
              <a:rPr lang="de-DE" sz="2000"/>
              <a:t>Personalvertretungsgesetz (§75)</a:t>
            </a:r>
          </a:p>
          <a:p>
            <a:pPr eaLnBrk="1" hangingPunct="1"/>
            <a:r>
              <a:rPr lang="de-DE" sz="2000"/>
              <a:t>Mitarbeitervertretungsgesetz MVG (§42)</a:t>
            </a:r>
          </a:p>
          <a:p>
            <a:pPr eaLnBrk="1" hangingPunct="1"/>
            <a:r>
              <a:rPr lang="de-DE" sz="2000"/>
              <a:t>Mitarbeitervertretungsordnung MAVO</a:t>
            </a:r>
            <a:endParaRPr lang="de-DE" sz="160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830388" y="1628775"/>
            <a:ext cx="2857500" cy="1143000"/>
          </a:xfrm>
          <a:prstGeom prst="wedgeEllipseCallout">
            <a:avLst>
              <a:gd name="adj1" fmla="val -45750"/>
              <a:gd name="adj2" fmla="val 6407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Darf der das?</a:t>
            </a:r>
            <a:b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Nein!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545138" y="1628775"/>
            <a:ext cx="2857500" cy="1143000"/>
          </a:xfrm>
          <a:prstGeom prst="wedgeEllipseCallout">
            <a:avLst>
              <a:gd name="adj1" fmla="val -34792"/>
              <a:gd name="adj2" fmla="val 70648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krieg‘ ich </a:t>
            </a:r>
            <a:b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dafür?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369050" y="5280025"/>
            <a:ext cx="2705100" cy="1143000"/>
          </a:xfrm>
          <a:prstGeom prst="wedgeEllipseCallout">
            <a:avLst>
              <a:gd name="adj1" fmla="val -93454"/>
              <a:gd name="adj2" fmla="val -46014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Wollen</a:t>
            </a:r>
            <a:br>
              <a:rPr 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wir das?</a:t>
            </a:r>
            <a:endParaRPr lang="de-D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2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354"/>
            <a:ext cx="9144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274638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3200" spc="100" dirty="0" smtClean="0"/>
              <a:t>Keine mitbestimmte Pause?</a:t>
            </a:r>
          </a:p>
          <a:p>
            <a:pPr>
              <a:defRPr/>
            </a:pPr>
            <a:r>
              <a:rPr lang="de-DE" sz="4800" b="1" dirty="0" smtClean="0"/>
              <a:t>Arbeit ist Geld!</a:t>
            </a:r>
            <a:endParaRPr lang="de-DE" sz="6000" b="1" dirty="0" smtClean="0"/>
          </a:p>
        </p:txBody>
      </p:sp>
      <p:pic>
        <p:nvPicPr>
          <p:cNvPr id="3075" name="Grafik 5" descr="richter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963" y="80963"/>
            <a:ext cx="2590800" cy="1381125"/>
          </a:xfrm>
          <a:prstGeom prst="rect">
            <a:avLst/>
          </a:prstGeom>
          <a:noFill/>
          <a:ln>
            <a:noFill/>
          </a:ln>
          <a:effectLst>
            <a:outerShdw blurRad="203200" dist="127000" dir="19200003" sx="101000" sy="101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hteck 5"/>
          <p:cNvSpPr>
            <a:spLocks noChangeArrowheads="1"/>
          </p:cNvSpPr>
          <p:nvPr/>
        </p:nvSpPr>
        <p:spPr bwMode="auto">
          <a:xfrm>
            <a:off x="2151062" y="1554685"/>
            <a:ext cx="699293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„Das </a:t>
            </a:r>
            <a:r>
              <a:rPr lang="de-DE" sz="2400" dirty="0">
                <a:solidFill>
                  <a:schemeClr val="bg1"/>
                </a:solidFill>
              </a:rPr>
              <a:t>Mitbestimmungsrecht bezieht sich auch auf die Dauer und die Lage der </a:t>
            </a:r>
            <a:r>
              <a:rPr lang="de-DE" sz="2400" dirty="0" smtClean="0">
                <a:solidFill>
                  <a:schemeClr val="bg1"/>
                </a:solidFill>
              </a:rPr>
              <a:t>Pausen …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bloße </a:t>
            </a:r>
            <a:r>
              <a:rPr lang="de-DE" sz="2400" dirty="0">
                <a:solidFill>
                  <a:schemeClr val="bg1"/>
                </a:solidFill>
              </a:rPr>
              <a:t>Mitteilung genügt aber dem Mitbestimmungsrecht </a:t>
            </a:r>
            <a:r>
              <a:rPr lang="de-DE" sz="2400" dirty="0" smtClean="0">
                <a:solidFill>
                  <a:schemeClr val="bg1"/>
                </a:solidFill>
              </a:rPr>
              <a:t>nicht … Schweigen </a:t>
            </a:r>
            <a:r>
              <a:rPr lang="de-DE" sz="2400" dirty="0">
                <a:solidFill>
                  <a:schemeClr val="bg1"/>
                </a:solidFill>
              </a:rPr>
              <a:t>des Betriebsrats kann nicht als Zustimmung gewertet </a:t>
            </a:r>
            <a:r>
              <a:rPr lang="de-DE" sz="2400" dirty="0" smtClean="0">
                <a:solidFill>
                  <a:schemeClr val="bg1"/>
                </a:solidFill>
              </a:rPr>
              <a:t>werden  … keine </a:t>
            </a:r>
            <a:r>
              <a:rPr lang="de-DE" sz="2400" dirty="0">
                <a:solidFill>
                  <a:schemeClr val="bg1"/>
                </a:solidFill>
              </a:rPr>
              <a:t>Fristen vor, nach deren fruchtlosem Ablauf die Zustimmung des Betriebsrats fingiert </a:t>
            </a:r>
            <a:r>
              <a:rPr lang="de-DE" sz="2400" dirty="0" smtClean="0">
                <a:solidFill>
                  <a:schemeClr val="bg1"/>
                </a:solidFill>
              </a:rPr>
              <a:t>wird ….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B</a:t>
            </a:r>
            <a:r>
              <a:rPr lang="de-DE" sz="2400" dirty="0" smtClean="0">
                <a:solidFill>
                  <a:schemeClr val="bg1"/>
                </a:solidFill>
              </a:rPr>
              <a:t>ehauptung </a:t>
            </a:r>
            <a:r>
              <a:rPr lang="de-DE" sz="2400" dirty="0">
                <a:solidFill>
                  <a:schemeClr val="bg1"/>
                </a:solidFill>
              </a:rPr>
              <a:t>der Beklagten, das Verfahren sei mit dem Betriebsrat "abgestimmt", ist damit ebenso unerheblich </a:t>
            </a:r>
            <a:r>
              <a:rPr lang="de-DE" sz="2400" dirty="0" smtClean="0">
                <a:solidFill>
                  <a:schemeClr val="bg1"/>
                </a:solidFill>
              </a:rPr>
              <a:t>… auch </a:t>
            </a:r>
            <a:r>
              <a:rPr lang="de-DE" sz="2400" dirty="0">
                <a:solidFill>
                  <a:schemeClr val="bg1"/>
                </a:solidFill>
              </a:rPr>
              <a:t>nicht in der Weise ausüben, dass er dem Arbeitgeber das alleinige Gestaltungsrecht über </a:t>
            </a:r>
            <a:r>
              <a:rPr lang="de-DE" sz="2400" dirty="0" smtClean="0">
                <a:solidFill>
                  <a:schemeClr val="bg1"/>
                </a:solidFill>
              </a:rPr>
              <a:t>den mitbestimmungs-pflichtigen </a:t>
            </a:r>
            <a:r>
              <a:rPr lang="de-DE" sz="2400" dirty="0">
                <a:solidFill>
                  <a:schemeClr val="bg1"/>
                </a:solidFill>
              </a:rPr>
              <a:t>Tatbestand </a:t>
            </a:r>
            <a:r>
              <a:rPr lang="de-DE" sz="2400" dirty="0" smtClean="0">
                <a:solidFill>
                  <a:schemeClr val="bg1"/>
                </a:solidFill>
              </a:rPr>
              <a:t>eröffnet.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3077" name="Rechteck 1"/>
          <p:cNvSpPr>
            <a:spLocks noChangeArrowheads="1"/>
          </p:cNvSpPr>
          <p:nvPr/>
        </p:nvSpPr>
        <p:spPr bwMode="auto">
          <a:xfrm>
            <a:off x="0" y="4924643"/>
            <a:ext cx="2286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LAG Köln, Urteil 09.10.2013</a:t>
            </a:r>
          </a:p>
          <a:p>
            <a:r>
              <a:rPr lang="de-DE" sz="2800" dirty="0" smtClean="0">
                <a:solidFill>
                  <a:schemeClr val="bg1"/>
                </a:solidFill>
              </a:rPr>
              <a:t>5 </a:t>
            </a:r>
            <a:r>
              <a:rPr lang="de-DE" sz="2800" dirty="0">
                <a:solidFill>
                  <a:schemeClr val="bg1"/>
                </a:solidFill>
              </a:rPr>
              <a:t>Sa </a:t>
            </a:r>
            <a:r>
              <a:rPr lang="de-DE" sz="2800" dirty="0" smtClean="0">
                <a:solidFill>
                  <a:schemeClr val="bg1"/>
                </a:solidFill>
              </a:rPr>
              <a:t>202/13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3084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8" y="6305550"/>
            <a:ext cx="9175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1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354"/>
            <a:ext cx="9144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274638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3200" spc="100" dirty="0" smtClean="0"/>
              <a:t>Keine mitbestimmte Pause?</a:t>
            </a:r>
          </a:p>
          <a:p>
            <a:pPr>
              <a:defRPr/>
            </a:pPr>
            <a:r>
              <a:rPr lang="de-DE" sz="4800" b="1" dirty="0" smtClean="0"/>
              <a:t>Arbeit ist Geld!</a:t>
            </a:r>
            <a:endParaRPr lang="de-DE" sz="6000" b="1" dirty="0" smtClean="0"/>
          </a:p>
        </p:txBody>
      </p:sp>
      <p:pic>
        <p:nvPicPr>
          <p:cNvPr id="3075" name="Grafik 5" descr="richter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963" y="80963"/>
            <a:ext cx="2590800" cy="1381125"/>
          </a:xfrm>
          <a:prstGeom prst="rect">
            <a:avLst/>
          </a:prstGeom>
          <a:noFill/>
          <a:ln>
            <a:noFill/>
          </a:ln>
          <a:effectLst>
            <a:outerShdw blurRad="203200" dist="127000" dir="19200003" sx="101000" sy="101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hteck 5"/>
          <p:cNvSpPr>
            <a:spLocks noChangeArrowheads="1"/>
          </p:cNvSpPr>
          <p:nvPr/>
        </p:nvSpPr>
        <p:spPr bwMode="auto">
          <a:xfrm>
            <a:off x="2151063" y="1818221"/>
            <a:ext cx="6858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Allerdings</a:t>
            </a:r>
          </a:p>
          <a:p>
            <a:r>
              <a:rPr lang="de-DE" sz="2800" dirty="0" smtClean="0">
                <a:solidFill>
                  <a:schemeClr val="bg1"/>
                </a:solidFill>
              </a:rPr>
              <a:t>kann das Mitbestimmungsrecht durch den Abschluss einer Betriebsvereinbarung als solcher ausgeübt werden, wenn</a:t>
            </a:r>
          </a:p>
          <a:p>
            <a:r>
              <a:rPr lang="de-DE" sz="2800" dirty="0" smtClean="0">
                <a:solidFill>
                  <a:schemeClr val="bg1"/>
                </a:solidFill>
              </a:rPr>
              <a:t>die Betriebsvereinbarung vorsieht, </a:t>
            </a:r>
          </a:p>
          <a:p>
            <a:r>
              <a:rPr lang="de-DE" sz="2800" dirty="0" smtClean="0">
                <a:solidFill>
                  <a:schemeClr val="bg1"/>
                </a:solidFill>
              </a:rPr>
              <a:t>dass der Arbeitgeber berechtigt ist,</a:t>
            </a:r>
          </a:p>
          <a:p>
            <a:r>
              <a:rPr lang="de-DE" sz="2800" dirty="0" smtClean="0">
                <a:solidFill>
                  <a:schemeClr val="bg1"/>
                </a:solidFill>
              </a:rPr>
              <a:t>unter bestimmten, in der Vereinbarung geregelten Voraussetzungen die Maßnahme allein zu treffen, wenn also die Betriebsvereinbarung schon das Wesentliche regelt.</a:t>
            </a:r>
          </a:p>
        </p:txBody>
      </p:sp>
      <p:sp>
        <p:nvSpPr>
          <p:cNvPr id="3077" name="Rechteck 1"/>
          <p:cNvSpPr>
            <a:spLocks noChangeArrowheads="1"/>
          </p:cNvSpPr>
          <p:nvPr/>
        </p:nvSpPr>
        <p:spPr bwMode="auto">
          <a:xfrm>
            <a:off x="0" y="4924643"/>
            <a:ext cx="2286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LAG Köln, Urteil 09.10.2013</a:t>
            </a:r>
          </a:p>
          <a:p>
            <a:r>
              <a:rPr lang="de-DE" sz="2800" dirty="0" smtClean="0">
                <a:solidFill>
                  <a:schemeClr val="bg1"/>
                </a:solidFill>
              </a:rPr>
              <a:t>5 </a:t>
            </a:r>
            <a:r>
              <a:rPr lang="de-DE" sz="2800" dirty="0">
                <a:solidFill>
                  <a:schemeClr val="bg1"/>
                </a:solidFill>
              </a:rPr>
              <a:t>Sa </a:t>
            </a:r>
            <a:r>
              <a:rPr lang="de-DE" sz="2800" dirty="0" smtClean="0">
                <a:solidFill>
                  <a:schemeClr val="bg1"/>
                </a:solidFill>
              </a:rPr>
              <a:t>202/13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3084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8" y="6305550"/>
            <a:ext cx="9175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6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354"/>
            <a:ext cx="9144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274638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3200" spc="100" dirty="0" smtClean="0"/>
              <a:t>Keine mitbestimmte Pause?</a:t>
            </a:r>
          </a:p>
          <a:p>
            <a:pPr>
              <a:defRPr/>
            </a:pPr>
            <a:r>
              <a:rPr lang="de-DE" sz="4800" b="1" dirty="0" smtClean="0"/>
              <a:t>Arbeit ist Geld!</a:t>
            </a:r>
            <a:endParaRPr lang="de-DE" sz="6000" b="1" dirty="0" smtClean="0"/>
          </a:p>
        </p:txBody>
      </p:sp>
      <p:pic>
        <p:nvPicPr>
          <p:cNvPr id="3075" name="Grafik 5" descr="richter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963" y="80963"/>
            <a:ext cx="2590800" cy="1381125"/>
          </a:xfrm>
          <a:prstGeom prst="rect">
            <a:avLst/>
          </a:prstGeom>
          <a:noFill/>
          <a:ln>
            <a:noFill/>
          </a:ln>
          <a:effectLst>
            <a:outerShdw blurRad="203200" dist="127000" dir="19200003" sx="101000" sy="101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hteck 5"/>
          <p:cNvSpPr>
            <a:spLocks noChangeArrowheads="1"/>
          </p:cNvSpPr>
          <p:nvPr/>
        </p:nvSpPr>
        <p:spPr bwMode="auto">
          <a:xfrm>
            <a:off x="2163763" y="1846878"/>
            <a:ext cx="6858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600" dirty="0" smtClean="0">
                <a:solidFill>
                  <a:schemeClr val="bg1"/>
                </a:solidFill>
              </a:rPr>
              <a:t>Das Bundesarbeitsgericht hat in der zitierten Entscheidung eine Betriebsvereinbarung</a:t>
            </a:r>
            <a:br>
              <a:rPr lang="de-DE" sz="2600" dirty="0" smtClean="0">
                <a:solidFill>
                  <a:schemeClr val="bg1"/>
                </a:solidFill>
              </a:rPr>
            </a:br>
            <a:r>
              <a:rPr lang="de-DE" sz="2600" dirty="0" smtClean="0">
                <a:solidFill>
                  <a:schemeClr val="bg1"/>
                </a:solidFill>
              </a:rPr>
              <a:t>als wirksame Ausübung des Mitbestimmungsrechts angesehen, </a:t>
            </a:r>
          </a:p>
          <a:p>
            <a:r>
              <a:rPr lang="de-DE" sz="2600" dirty="0" smtClean="0">
                <a:solidFill>
                  <a:schemeClr val="bg1"/>
                </a:solidFill>
              </a:rPr>
              <a:t>dabei aber hervorgehoben, dass</a:t>
            </a:r>
          </a:p>
          <a:p>
            <a:r>
              <a:rPr lang="de-DE" sz="2600" dirty="0" smtClean="0">
                <a:solidFill>
                  <a:schemeClr val="bg1"/>
                </a:solidFill>
              </a:rPr>
              <a:t>die Betriebsvereinbarung "detaillierte Regelungen" über die mit der einseitigen Anordnungsbefugnis verbundenen Verfahrens- und Verteilungsmodalitäten enthielt und dadurch der Betriebsrat die mitbestimmungspflichtige Angelegenheit "wesentlich mitgestaltet" habe.</a:t>
            </a:r>
            <a:endParaRPr lang="de-DE" sz="2600" dirty="0">
              <a:solidFill>
                <a:schemeClr val="bg1"/>
              </a:solidFill>
            </a:endParaRPr>
          </a:p>
        </p:txBody>
      </p:sp>
      <p:sp>
        <p:nvSpPr>
          <p:cNvPr id="3077" name="Rechteck 1"/>
          <p:cNvSpPr>
            <a:spLocks noChangeArrowheads="1"/>
          </p:cNvSpPr>
          <p:nvPr/>
        </p:nvSpPr>
        <p:spPr bwMode="auto">
          <a:xfrm>
            <a:off x="0" y="4924643"/>
            <a:ext cx="2286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LAG Köln, Urteil 09.10.2013</a:t>
            </a:r>
          </a:p>
          <a:p>
            <a:r>
              <a:rPr lang="de-DE" sz="2800" dirty="0" smtClean="0">
                <a:solidFill>
                  <a:schemeClr val="bg1"/>
                </a:solidFill>
              </a:rPr>
              <a:t>5 </a:t>
            </a:r>
            <a:r>
              <a:rPr lang="de-DE" sz="2800" dirty="0">
                <a:solidFill>
                  <a:schemeClr val="bg1"/>
                </a:solidFill>
              </a:rPr>
              <a:t>Sa </a:t>
            </a:r>
            <a:r>
              <a:rPr lang="de-DE" sz="2800" dirty="0" smtClean="0">
                <a:solidFill>
                  <a:schemeClr val="bg1"/>
                </a:solidFill>
              </a:rPr>
              <a:t>202/13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3084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8" y="6305550"/>
            <a:ext cx="9175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498</Words>
  <Application>Microsoft Office PowerPoint</Application>
  <PresentationFormat>Bildschirmpräsentation (4:3)</PresentationFormat>
  <Paragraphs>109</Paragraphs>
  <Slides>11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Times New Roman</vt:lpstr>
      <vt:lpstr>Wingdings</vt:lpstr>
      <vt:lpstr>1_Larissa-Design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Getrennte Konflikte: Pausen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tobias</dc:creator>
  <cp:lastModifiedBy>tobias michel</cp:lastModifiedBy>
  <cp:revision>73</cp:revision>
  <cp:lastPrinted>2014-05-24T15:25:02Z</cp:lastPrinted>
  <dcterms:created xsi:type="dcterms:W3CDTF">2011-01-30T11:37:12Z</dcterms:created>
  <dcterms:modified xsi:type="dcterms:W3CDTF">2014-05-24T15:27:01Z</dcterms:modified>
</cp:coreProperties>
</file>